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Lora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24697A8-0613-4E08-916F-B4FDBD91E05B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89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56620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&amp; Music Recommendation Systems Using Machine Learning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A24A7-85C3-1C45-AC2C-8E5829B11775}"/>
              </a:ext>
            </a:extLst>
          </p:cNvPr>
          <p:cNvSpPr txBox="1"/>
          <p:nvPr/>
        </p:nvSpPr>
        <p:spPr>
          <a:xfrm>
            <a:off x="0" y="3078866"/>
            <a:ext cx="79865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STUDENT’S NAMES , ROLL , DOMAINS::::::::</a:t>
            </a: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marL="342900" indent="-342900" algn="ctr">
              <a:buAutoNum type="arabicParenR"/>
            </a:pPr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DEBMALLYA GHOSH (ROLL NO : 10301623026) (ELECTRICAL ENGINEERING) </a:t>
            </a:r>
          </a:p>
          <a:p>
            <a:pPr marL="342900" indent="-342900" algn="ctr">
              <a:buAutoNum type="arabicParenR"/>
            </a:pPr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2) PRIYANKA DUTTA (ROLL NO : 10300323104) (ELECTRONICS COMMUNICATION ENGINEERING)</a:t>
            </a: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3) PIJUSH MANNA (ROLL NO : 10301623052)</a:t>
            </a:r>
          </a:p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(ELECTRICAL ENGINEERING)</a:t>
            </a: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b="1" dirty="0">
                <a:solidFill>
                  <a:srgbClr val="92D050"/>
                </a:solidFill>
                <a:latin typeface="Arial Black" panose="020B0A04020102020204" pitchFamily="34" charset="0"/>
              </a:rPr>
              <a:t>GROUP NAME : TRIMIND</a:t>
            </a:r>
          </a:p>
          <a:p>
            <a:pPr algn="ctr"/>
            <a:endParaRPr lang="en-US" b="1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TEACHER’S NAME : MR. DEBASHIS SAHOO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9905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Unlocking Personalised Entertainment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66060"/>
            <a:ext cx="7468553" cy="4464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Transformative Experience: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Machine learning-powered recommendation systems revolutionise user engagement in both film and music.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Cosine Similarity: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 intuitive and highly effective metric for identifying and measuring content similarity across various media types.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Enhanced Accuracy: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Advanced models continually improve precision, leading to superior user satisfaction and discovery of relevant content.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Innovations:</a:t>
            </a: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horizon promises even smarter, more personalised recommendations through continuous advancements in AI and data analysis.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5004"/>
            <a:ext cx="102074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Recommendation Systems Matter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17771"/>
            <a:ext cx="906066" cy="906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2993" y="311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Driving Engagement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042993" y="3613309"/>
            <a:ext cx="2913578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like Netflix, Spotify, and YouTube thrive on keeping users engaged through tailored recommendations, fostering continuous content discovery.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117771"/>
            <a:ext cx="906066" cy="906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1046" y="3117771"/>
            <a:ext cx="2913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Personalised Discovery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61046" y="3965258"/>
            <a:ext cx="291357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Amidst millions of options, intelligent suggestions help users navigate vast libraries, ensuring they find content perfectly aligned with their tastes.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117771"/>
            <a:ext cx="906066" cy="906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9098" y="3117771"/>
            <a:ext cx="291357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ML-Powered Accuracy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9098" y="3965258"/>
            <a:ext cx="2913578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algorithms are the backbone, meticulously analysing data to accurately predict user preferences and deliver highly relevant suggestions.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51384" y="522208"/>
            <a:ext cx="9091017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Approaches to Recommendation Systems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80" y="1307544"/>
            <a:ext cx="6725603" cy="5757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4791" y="3042980"/>
            <a:ext cx="2440937" cy="30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Content-Based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020056" y="2847013"/>
            <a:ext cx="2259380" cy="30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Collaborative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1894" y="5544435"/>
            <a:ext cx="1959666" cy="30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Hybrid Models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551384" y="7212806"/>
            <a:ext cx="11527512" cy="49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 systems employ various strategies to suggest content. Each method offers unique advantages, often combined to enhance overall performance and user satisfaction.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5830" y="542687"/>
            <a:ext cx="2053114" cy="347186"/>
          </a:xfrm>
          <a:prstGeom prst="roundRect">
            <a:avLst>
              <a:gd name="adj" fmla="val 6801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1043821" y="601623"/>
            <a:ext cx="1817132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MOVIE RECOMMENDATIONS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925830" y="954524"/>
            <a:ext cx="10072211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Recommendation with Cosine Similarity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925830" y="3095149"/>
            <a:ext cx="8138041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Cosine similarity is a powerful technique for movie recommendations, focusing on the content's intrinsic features. It measures the similarity between two non-zero vectors in an inner product space.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25830" y="4101108"/>
            <a:ext cx="8138041" cy="15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Extraction: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Metadata such as genres, cast, keywords, and plot overviews are extracted.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Vectorisation: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Textual features are converted into numerical vectors using techniques like TF-IDF or CountVectorizer.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Similarity Calculation: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Cosine similarity determines the "angle" between these vectors, identifying movies with the closest matches in content attributes.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25830" y="5793819"/>
            <a:ext cx="8138041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example, recommending movies similar to "Spider-Man 3" involves comparing its feature vector to all other films in the database to find the highest similarity scores.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551" y="1957745"/>
            <a:ext cx="4160401" cy="55471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28762" y="1171456"/>
            <a:ext cx="1248132" cy="186452"/>
          </a:xfrm>
          <a:prstGeom prst="roundRect">
            <a:avLst>
              <a:gd name="adj" fmla="val 7703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3500557" y="1207294"/>
            <a:ext cx="1104543" cy="114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MOVIE RECOMMENDATIONS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3428762" y="1381839"/>
            <a:ext cx="77727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Movie Recommendation: Deep Learning &amp; Similarity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214211"/>
            <a:ext cx="4950023" cy="28049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78347" y="2242661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347" y="2430780"/>
            <a:ext cx="2530673" cy="15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78347" y="252102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SDLM Integration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8678347" y="2756773"/>
            <a:ext cx="253067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Similarity Based Deep Learning Model (SDLM) combines Spiking Neural Networks with advanced optimisation algorithms for enhanced recommendation accuracy.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8678347" y="3480554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347" y="3656648"/>
            <a:ext cx="2530673" cy="152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678347" y="3758922"/>
            <a:ext cx="140934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UPCS Personalisation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8678347" y="3994666"/>
            <a:ext cx="253067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utilises User Profile Correlation-Based Similarity (UPCS) to generate highly personalised recommendations, understanding nuanced user preferences.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8678347" y="4718447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9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347" y="4882634"/>
            <a:ext cx="2530673" cy="152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678347" y="4996815"/>
            <a:ext cx="144958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Superior Performance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8678347" y="5232559"/>
            <a:ext cx="253067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SDLM consistently outperforms traditional models, including Recurrent Neural Networks (RNN) and Artificial Neural Networks (ANN), across key metrics like precision and recall.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8678347" y="5956340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9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347" y="6108502"/>
            <a:ext cx="2530673" cy="1524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678347" y="6234708"/>
            <a:ext cx="1431965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Validation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8678347" y="6470452"/>
            <a:ext cx="2530673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model has been rigorously implemented and tested using authentic movie datasets within a MATLAB environment, proving its efficacy.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65227" y="1639253"/>
            <a:ext cx="1467445" cy="226219"/>
          </a:xfrm>
          <a:prstGeom prst="roundRect">
            <a:avLst>
              <a:gd name="adj" fmla="val 7433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2849285" y="1681282"/>
            <a:ext cx="1299329" cy="142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 RECOMMENDATIONS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765227" y="1898213"/>
            <a:ext cx="7347704" cy="412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Music Recommendation Using Cosine Similarity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2765227" y="2515195"/>
            <a:ext cx="2153722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Leveraging Textual Features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765227" y="2803208"/>
            <a:ext cx="2962751" cy="355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 recommendation systems using cosine similarity delve into the textual attributes of songs: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765227" y="3232309"/>
            <a:ext cx="2962751" cy="1300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Lyric Analysis:</a:t>
            </a: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Extracts keywords and themes from song lyrics.</a:t>
            </a:r>
            <a:endParaRPr lang="en-US" sz="110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Artist &amp; Metadata:</a:t>
            </a: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Incorporates artist names, genres, and other available metadata.</a:t>
            </a:r>
            <a:endParaRPr lang="en-US" sz="110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1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Vector Representation:</a:t>
            </a: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Builds item matrices where each song is represented as a vector based on these features.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765227" y="4615101"/>
            <a:ext cx="1920478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Content-Based Matching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765227" y="4903113"/>
            <a:ext cx="2962751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Cosine similarity then identifies songs that share similar lyrical content, musical styles, or thematic elements, offering highly relevant suggestions.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765227" y="5517952"/>
            <a:ext cx="1648420" cy="206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Integrated Playback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2765227" y="5805964"/>
            <a:ext cx="296275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systems can integrate with services like the YouTube API, utilising web scraping to fetch and play recommended music videos, enhancing the user experience.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07" y="2869882"/>
            <a:ext cx="5795248" cy="3283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2470" y="1035487"/>
            <a:ext cx="2131695" cy="363022"/>
          </a:xfrm>
          <a:prstGeom prst="roundRect">
            <a:avLst>
              <a:gd name="adj" fmla="val 6729"/>
            </a:avLst>
          </a:prstGeom>
          <a:solidFill>
            <a:srgbClr val="49042A"/>
          </a:solidFill>
          <a:ln/>
        </p:spPr>
      </p:sp>
      <p:sp>
        <p:nvSpPr>
          <p:cNvPr id="3" name="Text 1"/>
          <p:cNvSpPr/>
          <p:nvPr/>
        </p:nvSpPr>
        <p:spPr>
          <a:xfrm>
            <a:off x="834509" y="1096447"/>
            <a:ext cx="1887617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 RECOMMENDATIONS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2470" y="1467683"/>
            <a:ext cx="10285214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in Music Recommendations</a:t>
            </a:r>
            <a:endParaRPr lang="en-US" sz="3750" dirty="0"/>
          </a:p>
        </p:txBody>
      </p:sp>
      <p:sp>
        <p:nvSpPr>
          <p:cNvPr id="5" name="Shape 3"/>
          <p:cNvSpPr/>
          <p:nvPr/>
        </p:nvSpPr>
        <p:spPr>
          <a:xfrm>
            <a:off x="712470" y="2631162"/>
            <a:ext cx="6516172" cy="2042279"/>
          </a:xfrm>
          <a:prstGeom prst="roundRect">
            <a:avLst>
              <a:gd name="adj" fmla="val 5373"/>
            </a:avLst>
          </a:prstGeom>
          <a:solidFill>
            <a:srgbClr val="25283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2608302"/>
            <a:ext cx="6516172" cy="914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60" y="2325886"/>
            <a:ext cx="610672" cy="610672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8398" y="2509004"/>
            <a:ext cx="244197" cy="2441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38808" y="3140035"/>
            <a:ext cx="267247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Content-Based Filtering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38808" y="3543062"/>
            <a:ext cx="6063496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Analyses intrinsic song attributes (genre, tempo, instrumentation) and aligns them with user preferences, learning what individual users typically enjoy.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401639" y="2631162"/>
            <a:ext cx="6516291" cy="2042279"/>
          </a:xfrm>
          <a:prstGeom prst="roundRect">
            <a:avLst>
              <a:gd name="adj" fmla="val 5373"/>
            </a:avLst>
          </a:prstGeom>
          <a:solidFill>
            <a:srgbClr val="252833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39" y="2608302"/>
            <a:ext cx="6516291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449" y="2325886"/>
            <a:ext cx="610672" cy="61067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7686" y="2509004"/>
            <a:ext cx="244197" cy="24419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27977" y="3140035"/>
            <a:ext cx="24693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Collaborative Filtering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7627977" y="3543062"/>
            <a:ext cx="6063615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Leverages the listening patterns of similar users to recommend songs. If User A and User B share many common tastes, songs liked by B but not heard by A are suggested.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712470" y="5151715"/>
            <a:ext cx="6516172" cy="2042279"/>
          </a:xfrm>
          <a:prstGeom prst="roundRect">
            <a:avLst>
              <a:gd name="adj" fmla="val 5373"/>
            </a:avLst>
          </a:prstGeom>
          <a:solidFill>
            <a:srgbClr val="252833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" y="5128855"/>
            <a:ext cx="6516172" cy="9144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160" y="4846439"/>
            <a:ext cx="610672" cy="610672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48398" y="5029557"/>
            <a:ext cx="244197" cy="244197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938808" y="5660588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Hybrid Models</a:t>
            </a:r>
            <a:endParaRPr lang="en-US" sz="1850" dirty="0"/>
          </a:p>
        </p:txBody>
      </p:sp>
      <p:sp>
        <p:nvSpPr>
          <p:cNvPr id="22" name="Text 11"/>
          <p:cNvSpPr/>
          <p:nvPr/>
        </p:nvSpPr>
        <p:spPr>
          <a:xfrm>
            <a:off x="938808" y="6063615"/>
            <a:ext cx="6063496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combining both content-based and collaborative approaches, hybrid models mitigate the weaknesses of each, leading to significantly improved recommendation quality and diversity.</a:t>
            </a:r>
            <a:endParaRPr lang="en-US" sz="1600" dirty="0"/>
          </a:p>
        </p:txBody>
      </p:sp>
      <p:sp>
        <p:nvSpPr>
          <p:cNvPr id="23" name="Shape 12"/>
          <p:cNvSpPr/>
          <p:nvPr/>
        </p:nvSpPr>
        <p:spPr>
          <a:xfrm>
            <a:off x="7401639" y="5151715"/>
            <a:ext cx="6516291" cy="2042279"/>
          </a:xfrm>
          <a:prstGeom prst="roundRect">
            <a:avLst>
              <a:gd name="adj" fmla="val 5373"/>
            </a:avLst>
          </a:prstGeom>
          <a:solidFill>
            <a:srgbClr val="252833"/>
          </a:solidFill>
          <a:ln/>
        </p:spPr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39" y="5128855"/>
            <a:ext cx="6516291" cy="91440"/>
          </a:xfrm>
          <a:prstGeom prst="rect">
            <a:avLst/>
          </a:prstGeom>
        </p:spPr>
      </p:pic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449" y="4846439"/>
            <a:ext cx="610672" cy="610672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7686" y="5029557"/>
            <a:ext cx="244197" cy="244197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627977" y="5660588"/>
            <a:ext cx="2394823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Adoption</a:t>
            </a:r>
            <a:endParaRPr lang="en-US" sz="1850" dirty="0"/>
          </a:p>
        </p:txBody>
      </p:sp>
      <p:sp>
        <p:nvSpPr>
          <p:cNvPr id="28" name="Text 14"/>
          <p:cNvSpPr/>
          <p:nvPr/>
        </p:nvSpPr>
        <p:spPr>
          <a:xfrm>
            <a:off x="7627977" y="6063615"/>
            <a:ext cx="6063615" cy="904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Leading platforms such as Netease Cloud Music and QQ Music extensively employ these sophisticated machine learning techniques to provide their users with an unparalleled music discovery experience.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3920"/>
            <a:ext cx="94663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Implementation Highlights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66687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1689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664512"/>
            <a:ext cx="30143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crucial step involves merging disparate datasets, meticulously handling missing values, and extracting relevant features such as cast, director, and genres from raw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066687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1689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Vectorization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4664512"/>
            <a:ext cx="3014305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Transforms qualitative textual data, like movie synopses or song lyrics, into quantitative numerical vectors. This enables mathematical operations required for similarity calculations.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066687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168973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 Function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5016460"/>
            <a:ext cx="301430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At its core, this function computes cosine similarity scores between items, then sorts and retrieves the top-N most similar items for user recommendation.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066687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168973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Examples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5016460"/>
            <a:ext cx="301442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Real-world applications showcase intuitive interfaces, such as Netflix-inspired movie recommenders featuring integrated poster displays and direct trailer playback.</a:t>
            </a:r>
            <a:endParaRPr lang="en-US" sz="1850" dirty="0"/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0488" y="1278731"/>
            <a:ext cx="6567487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&amp; Future Directions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88" y="2254329"/>
            <a:ext cx="7979331" cy="4521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07974" y="2247305"/>
            <a:ext cx="4079319" cy="4620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Scalability: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Effectively managing and processing data for millions of items and users remains a significant hurdle for large-scale systems.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Cold Start Problem: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Developing accurate recommendations for new users or items with limited interaction data continues to be a complex challenge.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Multimodal Data: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Integrating diverse data types such as images, audio features, and unstructured user reviews offers rich potential for more nuanced recommendations.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Emerging Trends:</a:t>
            </a: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field is rapidly evolving with advancements in deep learning, graph-based models, and the demand for real-time recommendation capabilities.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969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Lora</vt:lpstr>
      <vt:lpstr>Arial Black</vt:lpstr>
      <vt:lpstr>Lora Light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Debmallya Ghosh</cp:lastModifiedBy>
  <cp:revision>2</cp:revision>
  <dcterms:created xsi:type="dcterms:W3CDTF">2026-02-14T07:28:43Z</dcterms:created>
  <dcterms:modified xsi:type="dcterms:W3CDTF">2026-02-14T07:43:05Z</dcterms:modified>
</cp:coreProperties>
</file>